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341" r:id="rId2"/>
    <p:sldId id="352" r:id="rId3"/>
    <p:sldId id="308" r:id="rId4"/>
    <p:sldId id="335" r:id="rId5"/>
    <p:sldId id="336" r:id="rId6"/>
    <p:sldId id="342" r:id="rId7"/>
    <p:sldId id="348" r:id="rId8"/>
    <p:sldId id="349" r:id="rId9"/>
    <p:sldId id="343" r:id="rId10"/>
    <p:sldId id="337" r:id="rId11"/>
    <p:sldId id="346" r:id="rId12"/>
    <p:sldId id="353" r:id="rId13"/>
    <p:sldId id="345" r:id="rId14"/>
    <p:sldId id="350" r:id="rId15"/>
    <p:sldId id="354" r:id="rId16"/>
    <p:sldId id="355" r:id="rId17"/>
    <p:sldId id="356" r:id="rId18"/>
    <p:sldId id="357" r:id="rId19"/>
    <p:sldId id="358" r:id="rId20"/>
    <p:sldId id="359" r:id="rId21"/>
    <p:sldId id="360" r:id="rId22"/>
    <p:sldId id="347" r:id="rId23"/>
    <p:sldId id="351" r:id="rId24"/>
    <p:sldId id="361" r:id="rId25"/>
    <p:sldId id="362" r:id="rId26"/>
    <p:sldId id="364" r:id="rId27"/>
    <p:sldId id="365" r:id="rId28"/>
    <p:sldId id="383" r:id="rId29"/>
    <p:sldId id="384" r:id="rId30"/>
    <p:sldId id="385" r:id="rId31"/>
    <p:sldId id="386" r:id="rId32"/>
    <p:sldId id="387" r:id="rId33"/>
    <p:sldId id="388" r:id="rId34"/>
    <p:sldId id="389" r:id="rId35"/>
    <p:sldId id="373" r:id="rId36"/>
    <p:sldId id="374" r:id="rId37"/>
    <p:sldId id="375" r:id="rId38"/>
    <p:sldId id="376" r:id="rId39"/>
    <p:sldId id="379" r:id="rId40"/>
    <p:sldId id="377" r:id="rId41"/>
    <p:sldId id="378" r:id="rId42"/>
    <p:sldId id="381" r:id="rId43"/>
    <p:sldId id="380" r:id="rId44"/>
    <p:sldId id="382" r:id="rId45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ony Thomas" initials="BT" lastIdx="1" clrIdx="0">
    <p:extLst>
      <p:ext uri="{19B8F6BF-5375-455C-9EA6-DF929625EA0E}">
        <p15:presenceInfo xmlns:p15="http://schemas.microsoft.com/office/powerpoint/2012/main" userId="8986a66018f4db1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71FF"/>
    <a:srgbClr val="B66D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185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9-01T21:14:42.829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DFF3E-A330-4AB6-8101-3107C42ADAB4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7BA93-A7D6-43B6-BE46-3928EF0102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7345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AF491-FE88-4027-8615-6E22813200E8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5629"/>
            <a:ext cx="5438775" cy="44679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62925-7E7B-4F67-8141-D88FE31D3E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70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62925-7E7B-4F67-8141-D88FE31D3EC5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008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62925-7E7B-4F67-8141-D88FE31D3EC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7419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62925-7E7B-4F67-8141-D88FE31D3EC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2538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62925-7E7B-4F67-8141-D88FE31D3EC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4368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62925-7E7B-4F67-8141-D88FE31D3E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7898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62925-7E7B-4F67-8141-D88FE31D3E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087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62925-7E7B-4F67-8141-D88FE31D3EC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789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62925-7E7B-4F67-8141-D88FE31D3EC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043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85847-2375-4E54-81FA-415939948BE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686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62925-7E7B-4F67-8141-D88FE31D3EC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858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62925-7E7B-4F67-8141-D88FE31D3EC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746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62925-7E7B-4F67-8141-D88FE31D3EC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7968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62925-7E7B-4F67-8141-D88FE31D3EC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285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62925-7E7B-4F67-8141-D88FE31D3EC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971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62925-7E7B-4F67-8141-D88FE31D3EC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087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8B06-10CF-416F-B55D-2E7CC32D0D5D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DBD1-8B45-4563-B26B-0491E16D9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97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8B06-10CF-416F-B55D-2E7CC32D0D5D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DBD1-8B45-4563-B26B-0491E16D9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131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8B06-10CF-416F-B55D-2E7CC32D0D5D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DBD1-8B45-4563-B26B-0491E16D9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0723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147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8B06-10CF-416F-B55D-2E7CC32D0D5D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DBD1-8B45-4563-B26B-0491E16D9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230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8B06-10CF-416F-B55D-2E7CC32D0D5D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DBD1-8B45-4563-B26B-0491E16D9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9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8B06-10CF-416F-B55D-2E7CC32D0D5D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DBD1-8B45-4563-B26B-0491E16D9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6615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8B06-10CF-416F-B55D-2E7CC32D0D5D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DBD1-8B45-4563-B26B-0491E16D9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247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8B06-10CF-416F-B55D-2E7CC32D0D5D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DBD1-8B45-4563-B26B-0491E16D9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352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8B06-10CF-416F-B55D-2E7CC32D0D5D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DBD1-8B45-4563-B26B-0491E16D9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901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8B06-10CF-416F-B55D-2E7CC32D0D5D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0DBD1-8B45-4563-B26B-0491E16D99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475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650" y="109080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76872"/>
            <a:ext cx="8229600" cy="38492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F8B06-10CF-416F-B55D-2E7CC32D0D5D}" type="datetimeFigureOut">
              <a:rPr lang="en-GB" smtClean="0"/>
              <a:t>30/09/2021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0DBD1-8B45-4563-B26B-0491E16D9987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Rectangle 13"/>
          <p:cNvSpPr>
            <a:spLocks noChangeArrowheads="1"/>
          </p:cNvSpPr>
          <p:nvPr userDrawn="1"/>
        </p:nvSpPr>
        <p:spPr bwMode="auto">
          <a:xfrm>
            <a:off x="179512" y="6107436"/>
            <a:ext cx="8746092" cy="615416"/>
          </a:xfrm>
          <a:prstGeom prst="rect">
            <a:avLst/>
          </a:prstGeom>
          <a:solidFill>
            <a:srgbClr val="A688B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solidFill>
                  <a:srgbClr val="906C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6632"/>
            <a:ext cx="6801876" cy="9495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416"/>
            <a:ext cx="1872208" cy="9560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64" y="6104273"/>
            <a:ext cx="6863528" cy="621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82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jec.co.uk/home/2022-everything-you-need-to-know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C7FFD43-56D4-46D8-AAB2-F424B44D7C90}"/>
              </a:ext>
            </a:extLst>
          </p:cNvPr>
          <p:cNvSpPr txBox="1">
            <a:spLocks/>
          </p:cNvSpPr>
          <p:nvPr/>
        </p:nvSpPr>
        <p:spPr>
          <a:xfrm>
            <a:off x="107504" y="1916832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Year 11 GCSE Information Evening</a:t>
            </a:r>
            <a:endParaRPr lang="en-GB" b="1" u="sng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219077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86528E-3114-41D5-A403-0564C246B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0357"/>
            <a:ext cx="9144000" cy="483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5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FB119A-1BA0-46D3-8BB5-B0D9F9CF8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5866"/>
            <a:ext cx="9144000" cy="482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44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6CF2CD8-77A8-4D16-BF9D-D98130FA2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5800" y="2564904"/>
            <a:ext cx="10515600" cy="1325563"/>
          </a:xfrm>
        </p:spPr>
        <p:txBody>
          <a:bodyPr/>
          <a:lstStyle/>
          <a:p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Core Subject Information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7987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B2EC006-8F1C-4E94-8227-FB5C1760F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8600" y="836712"/>
            <a:ext cx="10515600" cy="1325563"/>
          </a:xfrm>
        </p:spPr>
        <p:txBody>
          <a:bodyPr/>
          <a:lstStyle/>
          <a:p>
            <a:r>
              <a:rPr lang="en-GB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GCSE English Language</a:t>
            </a:r>
            <a:endParaRPr lang="en-GB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C2C83CF-4106-4908-8431-AF11A7B2D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060848"/>
            <a:ext cx="871296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cs typeface="Calibri"/>
              </a:rPr>
              <a:t>Unit 1</a:t>
            </a:r>
          </a:p>
          <a:p>
            <a:r>
              <a:rPr lang="en-GB" dirty="0">
                <a:cs typeface="Calibri"/>
              </a:rPr>
              <a:t>Individual presentation – completed by most last week (</a:t>
            </a:r>
            <a:r>
              <a:rPr lang="en-GB" dirty="0">
                <a:solidFill>
                  <a:srgbClr val="FF0000"/>
                </a:solidFill>
                <a:cs typeface="Calibri"/>
              </a:rPr>
              <a:t>20%</a:t>
            </a:r>
            <a:r>
              <a:rPr lang="en-GB" dirty="0">
                <a:cs typeface="Calibri"/>
              </a:rPr>
              <a:t>)</a:t>
            </a:r>
            <a:endParaRPr lang="en-GB" dirty="0"/>
          </a:p>
          <a:p>
            <a:pPr marL="0" indent="0">
              <a:buNone/>
            </a:pPr>
            <a:endParaRPr lang="en-GB" dirty="0">
              <a:cs typeface="Calibri"/>
            </a:endParaRPr>
          </a:p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cs typeface="Calibri"/>
              </a:rPr>
              <a:t>Units 2 and 3</a:t>
            </a:r>
          </a:p>
          <a:p>
            <a:r>
              <a:rPr lang="en-GB" dirty="0">
                <a:cs typeface="Calibri"/>
              </a:rPr>
              <a:t>Exams - June 2022 (</a:t>
            </a:r>
            <a:r>
              <a:rPr lang="en-GB" dirty="0">
                <a:solidFill>
                  <a:srgbClr val="FF0000"/>
                </a:solidFill>
                <a:cs typeface="Calibri"/>
              </a:rPr>
              <a:t>40% each</a:t>
            </a:r>
            <a:r>
              <a:rPr lang="en-GB" dirty="0">
                <a:cs typeface="Calibri"/>
              </a:rPr>
              <a:t>)</a:t>
            </a:r>
          </a:p>
          <a:p>
            <a:pPr marL="0" indent="0">
              <a:buNone/>
            </a:pPr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7958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DECDBA6-FAB6-4D6C-89A7-9388A010F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-99392"/>
            <a:ext cx="10515600" cy="1325563"/>
          </a:xfrm>
        </p:spPr>
        <p:txBody>
          <a:bodyPr/>
          <a:lstStyle/>
          <a:p>
            <a:r>
              <a:rPr lang="en-GB" b="1" u="sng" dirty="0">
                <a:cs typeface="Calibri Light"/>
              </a:rPr>
              <a:t>The Exam Papers</a:t>
            </a:r>
            <a:endParaRPr lang="en-GB" b="1" u="sng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9406BA3-9790-4AEE-BC2E-39E320768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49901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2 hours</a:t>
            </a:r>
          </a:p>
          <a:p>
            <a:r>
              <a:rPr lang="en-GB" dirty="0">
                <a:cs typeface="Calibri"/>
              </a:rPr>
              <a:t>2 sections </a:t>
            </a:r>
          </a:p>
          <a:p>
            <a:r>
              <a:rPr lang="en-GB" dirty="0">
                <a:cs typeface="Calibri"/>
              </a:rPr>
              <a:t>Reading (comprehension) skills</a:t>
            </a:r>
          </a:p>
          <a:p>
            <a:r>
              <a:rPr lang="en-GB" dirty="0">
                <a:cs typeface="Calibri"/>
              </a:rPr>
              <a:t>Writing skills</a:t>
            </a:r>
          </a:p>
        </p:txBody>
      </p:sp>
    </p:spTree>
    <p:extLst>
      <p:ext uri="{BB962C8B-B14F-4D97-AF65-F5344CB8AC3E}">
        <p14:creationId xmlns:p14="http://schemas.microsoft.com/office/powerpoint/2010/main" val="1413838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FA9832D-6CD1-4092-B081-456A4A183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3752" y="116632"/>
            <a:ext cx="10515600" cy="908270"/>
          </a:xfrm>
        </p:spPr>
        <p:txBody>
          <a:bodyPr/>
          <a:lstStyle/>
          <a:p>
            <a:pPr algn="ctr"/>
            <a:r>
              <a:rPr lang="en-GB" b="1" u="sng" dirty="0">
                <a:cs typeface="Calibri Light"/>
              </a:rPr>
              <a:t>Range of texts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A6796-40C1-4431-8B97-89A8785DF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800"/>
            <a:ext cx="5113553" cy="4490512"/>
          </a:xfrm>
          <a:prstGeom prst="rect">
            <a:avLst/>
          </a:prstGeom>
        </p:spPr>
      </p:pic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6EBB5D0D-E627-4F68-BCAD-491051F347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42" t="17333" r="36432" b="23111"/>
          <a:stretch/>
        </p:blipFill>
        <p:spPr>
          <a:xfrm>
            <a:off x="5004048" y="2328011"/>
            <a:ext cx="3908593" cy="2900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3113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12C633-0D2B-45B0-B0A7-291A673A95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0"/>
            <a:ext cx="80201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1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E2349A-46E4-4BE4-84EC-831FD0239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6" y="116632"/>
            <a:ext cx="10515600" cy="835025"/>
          </a:xfrm>
        </p:spPr>
        <p:txBody>
          <a:bodyPr/>
          <a:lstStyle/>
          <a:p>
            <a:pPr algn="ctr"/>
            <a:r>
              <a:rPr lang="en-GB" b="1" u="sng" dirty="0">
                <a:cs typeface="Calibri Light"/>
              </a:rPr>
              <a:t>Range of question types</a:t>
            </a:r>
            <a:endParaRPr lang="en-GB" b="1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076794-F07F-4CF7-93AA-0C43F2D6A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1815753"/>
            <a:ext cx="6696744" cy="394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10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3329745-B4DE-4B4D-B26C-74D69FB80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72" t="17215" r="36624" b="12911"/>
          <a:stretch/>
        </p:blipFill>
        <p:spPr>
          <a:xfrm>
            <a:off x="1835696" y="1124744"/>
            <a:ext cx="5054697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9570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E36BAF1-4060-4ACC-90C1-570F67A65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88" t="15909" r="36131" b="8780"/>
          <a:stretch/>
        </p:blipFill>
        <p:spPr>
          <a:xfrm>
            <a:off x="539552" y="1268760"/>
            <a:ext cx="4657390" cy="4439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F671DC-CDCF-454B-9B27-A8C4B8B34C38}"/>
              </a:ext>
            </a:extLst>
          </p:cNvPr>
          <p:cNvSpPr txBox="1"/>
          <p:nvPr/>
        </p:nvSpPr>
        <p:spPr>
          <a:xfrm>
            <a:off x="5868144" y="2950050"/>
            <a:ext cx="3062748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/>
              <a:t>Writing long enough answers</a:t>
            </a:r>
            <a:endParaRPr lang="en-US" sz="2800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75049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F50B269-11B5-4B15-A4E7-986A4BC02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85" y="-89462"/>
            <a:ext cx="10515600" cy="1325563"/>
          </a:xfrm>
        </p:spPr>
        <p:txBody>
          <a:bodyPr>
            <a:normAutofit/>
          </a:bodyPr>
          <a:lstStyle/>
          <a:p>
            <a:r>
              <a:rPr lang="en-GB" sz="3600" b="1" u="sng" dirty="0"/>
              <a:t>GCSE exams are different this year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1998B86-F1A0-421D-9E47-581ADBB1B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226171"/>
            <a:ext cx="8712968" cy="4969991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GCSE qualifications will be assessed via exams and non examination assessments as normal.</a:t>
            </a:r>
          </a:p>
          <a:p>
            <a:r>
              <a:rPr lang="en-GB" dirty="0"/>
              <a:t>However adaptations will be made to each qualification </a:t>
            </a:r>
          </a:p>
          <a:p>
            <a:r>
              <a:rPr lang="en-GB" dirty="0"/>
              <a:t>These adaptations vary depending on the qualification</a:t>
            </a:r>
          </a:p>
          <a:p>
            <a:r>
              <a:rPr lang="en-GB" dirty="0"/>
              <a:t>Adaptations may include removal of units, reduction of content, reduction of aspects of the non examined unit.</a:t>
            </a:r>
          </a:p>
          <a:p>
            <a:r>
              <a:rPr lang="en-GB" dirty="0"/>
              <a:t>We will teach in line with these adaptations.</a:t>
            </a:r>
          </a:p>
          <a:p>
            <a:r>
              <a:rPr lang="en-GB" dirty="0"/>
              <a:t>A booklet containing all adaptations for GCSE can be found by following this link to the WJEC website.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>
                <a:hlinkClick r:id="rId3"/>
              </a:rPr>
              <a:t>https://www.wjec.co.uk/home/2022-everything-you-need-to-know/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2943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9B6F1DC-AEE1-4DB2-A078-D743817C95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68" t="15588" r="37787" b="34772"/>
          <a:stretch/>
        </p:blipFill>
        <p:spPr>
          <a:xfrm>
            <a:off x="1599416" y="2204864"/>
            <a:ext cx="5945167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07701294-6FD8-49C5-A6F4-637D4B16E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6512" y="116632"/>
            <a:ext cx="10515600" cy="959772"/>
          </a:xfrm>
        </p:spPr>
        <p:txBody>
          <a:bodyPr/>
          <a:lstStyle/>
          <a:p>
            <a:pPr algn="ctr"/>
            <a:r>
              <a:rPr lang="en-GB" b="1" u="sng" dirty="0">
                <a:cs typeface="Calibri Light"/>
              </a:rPr>
              <a:t>Editing tasks</a:t>
            </a:r>
            <a:endParaRPr lang="en-GB" b="1" u="sng" dirty="0"/>
          </a:p>
        </p:txBody>
      </p:sp>
    </p:spTree>
    <p:extLst>
      <p:ext uri="{BB962C8B-B14F-4D97-AF65-F5344CB8AC3E}">
        <p14:creationId xmlns:p14="http://schemas.microsoft.com/office/powerpoint/2010/main" val="4257313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50CF7F3-3E82-4936-B2E7-C334CE9A37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05" t="33962" r="37386" b="17251"/>
          <a:stretch/>
        </p:blipFill>
        <p:spPr>
          <a:xfrm>
            <a:off x="683568" y="1124744"/>
            <a:ext cx="7445625" cy="4764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20190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508E2A46-6537-4AC6-AFDE-B32F9D5F4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24544" y="-15544"/>
            <a:ext cx="10515600" cy="1146475"/>
          </a:xfrm>
        </p:spPr>
        <p:txBody>
          <a:bodyPr/>
          <a:lstStyle/>
          <a:p>
            <a:pPr algn="ctr"/>
            <a:r>
              <a:rPr lang="en-GB" b="1" u="sng" dirty="0">
                <a:cs typeface="Calibri Light"/>
              </a:rPr>
              <a:t>Writing tasks</a:t>
            </a:r>
            <a:endParaRPr lang="en-GB" b="1" u="sng" dirty="0"/>
          </a:p>
        </p:txBody>
      </p:sp>
      <p:pic>
        <p:nvPicPr>
          <p:cNvPr id="10" name="Picture 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E5EA555-554E-4998-9E68-9E3B886A92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17" t="20231" r="38026" b="34104"/>
          <a:stretch/>
        </p:blipFill>
        <p:spPr>
          <a:xfrm>
            <a:off x="1043608" y="1814474"/>
            <a:ext cx="6837782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965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6E86A3B-4D94-43B2-8F75-8CF6A8FD1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28" y="-99392"/>
            <a:ext cx="10515600" cy="1325563"/>
          </a:xfrm>
        </p:spPr>
        <p:txBody>
          <a:bodyPr/>
          <a:lstStyle/>
          <a:p>
            <a:r>
              <a:rPr lang="en-GB" b="1" u="sng" dirty="0">
                <a:cs typeface="Calibri Light"/>
              </a:rPr>
              <a:t>Writing tasks - issues</a:t>
            </a:r>
            <a:endParaRPr lang="en-GB" b="1" u="sng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B4323B9-2479-4DA9-823D-8A91BF823D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348880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Writing enough, but not too much</a:t>
            </a:r>
          </a:p>
          <a:p>
            <a:r>
              <a:rPr lang="en-GB" dirty="0">
                <a:cs typeface="Calibri"/>
              </a:rPr>
              <a:t>"Showing off"</a:t>
            </a:r>
          </a:p>
          <a:p>
            <a:r>
              <a:rPr lang="en-GB" dirty="0">
                <a:cs typeface="Calibri"/>
              </a:rPr>
              <a:t>Vocabulary</a:t>
            </a:r>
          </a:p>
          <a:p>
            <a:r>
              <a:rPr lang="en-GB" dirty="0">
                <a:cs typeface="Calibri"/>
              </a:rPr>
              <a:t>Sentence variety</a:t>
            </a:r>
          </a:p>
          <a:p>
            <a:r>
              <a:rPr lang="en-GB" dirty="0">
                <a:cs typeface="Calibri"/>
              </a:rPr>
              <a:t>SPAG accuracy</a:t>
            </a:r>
          </a:p>
        </p:txBody>
      </p:sp>
    </p:spTree>
    <p:extLst>
      <p:ext uri="{BB962C8B-B14F-4D97-AF65-F5344CB8AC3E}">
        <p14:creationId xmlns:p14="http://schemas.microsoft.com/office/powerpoint/2010/main" val="2302370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5FE291E-5496-435F-80AA-DD75100DE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-99392"/>
            <a:ext cx="10515600" cy="1325563"/>
          </a:xfrm>
        </p:spPr>
        <p:txBody>
          <a:bodyPr/>
          <a:lstStyle/>
          <a:p>
            <a:r>
              <a:rPr lang="en-GB" b="1" u="sng" dirty="0">
                <a:cs typeface="Calibri Light"/>
              </a:rPr>
              <a:t>How can parents help?</a:t>
            </a:r>
            <a:endParaRPr lang="en-GB" b="1" u="sng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D58F30-DB7B-43A6-A484-0A7B687FF2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24" y="2059931"/>
            <a:ext cx="856895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Encourage them to read – news stories, sports reports, review, magazines, blogs, fiction</a:t>
            </a:r>
          </a:p>
          <a:p>
            <a:r>
              <a:rPr lang="en-GB" dirty="0">
                <a:cs typeface="Calibri"/>
              </a:rPr>
              <a:t>Correct them! "Should of … We was .... There is lots of..."</a:t>
            </a:r>
          </a:p>
          <a:p>
            <a:r>
              <a:rPr lang="en-GB" dirty="0">
                <a:cs typeface="Calibri"/>
              </a:rPr>
              <a:t>Contact their English teacher and ask</a:t>
            </a:r>
          </a:p>
          <a:p>
            <a:r>
              <a:rPr lang="en-GB" dirty="0">
                <a:cs typeface="Calibri"/>
              </a:rPr>
              <a:t>Buy revision guides / talk about how they're using them</a:t>
            </a:r>
          </a:p>
          <a:p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065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9966418-7616-4DA3-8626-290A8FDB6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6552" y="-99392"/>
            <a:ext cx="10515600" cy="1325563"/>
          </a:xfrm>
        </p:spPr>
        <p:txBody>
          <a:bodyPr/>
          <a:lstStyle/>
          <a:p>
            <a:r>
              <a:rPr lang="en-GB" b="1" u="sng" dirty="0">
                <a:cs typeface="Calibri Light"/>
              </a:rPr>
              <a:t>Revision</a:t>
            </a:r>
            <a:endParaRPr lang="en-GB" b="1" u="sng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B91881-2D2A-4D24-9898-D079BB731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160544"/>
            <a:ext cx="813690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cs typeface="Calibri"/>
              </a:rPr>
              <a:t>Skills practice (CGP)</a:t>
            </a:r>
          </a:p>
          <a:p>
            <a:r>
              <a:rPr lang="en-GB" dirty="0">
                <a:cs typeface="Calibri"/>
              </a:rPr>
              <a:t>Past papers</a:t>
            </a:r>
          </a:p>
          <a:p>
            <a:r>
              <a:rPr lang="en-GB" dirty="0">
                <a:cs typeface="Calibri"/>
              </a:rPr>
              <a:t>Beware YouTube videos – out of date / wrong exam board. We will recommend.</a:t>
            </a:r>
          </a:p>
        </p:txBody>
      </p:sp>
    </p:spTree>
    <p:extLst>
      <p:ext uri="{BB962C8B-B14F-4D97-AF65-F5344CB8AC3E}">
        <p14:creationId xmlns:p14="http://schemas.microsoft.com/office/powerpoint/2010/main" val="516764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id="{BC75695A-0A72-469A-AB85-234FD2DE61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33" t="25444" r="50333" b="18047"/>
          <a:stretch/>
        </p:blipFill>
        <p:spPr>
          <a:xfrm>
            <a:off x="179512" y="548680"/>
            <a:ext cx="2561309" cy="3490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A7FFFDA9-CD32-4688-BC5E-5AC93ED0DF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87" t="25571" r="50706" b="19178"/>
          <a:stretch/>
        </p:blipFill>
        <p:spPr>
          <a:xfrm>
            <a:off x="3024312" y="241808"/>
            <a:ext cx="3042695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6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D64E3D64-9F76-44E4-A3A2-A8249516BE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736" t="23415" r="50462" b="15738"/>
          <a:stretch/>
        </p:blipFill>
        <p:spPr>
          <a:xfrm>
            <a:off x="6300192" y="473958"/>
            <a:ext cx="2792949" cy="3562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7A9185-E4D1-4934-80F0-894080AB4A1C}"/>
              </a:ext>
            </a:extLst>
          </p:cNvPr>
          <p:cNvSpPr txBox="1"/>
          <p:nvPr/>
        </p:nvSpPr>
        <p:spPr>
          <a:xfrm>
            <a:off x="838800" y="5112262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0" dirty="0">
                <a:solidFill>
                  <a:srgbClr val="0F1111"/>
                </a:solidFill>
                <a:effectLst/>
                <a:latin typeface="Amazon Ember"/>
              </a:rPr>
              <a:t>978-0198408383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53A473-2734-4EB6-97D7-AA8826E9D5D4}"/>
              </a:ext>
            </a:extLst>
          </p:cNvPr>
          <p:cNvSpPr txBox="1"/>
          <p:nvPr/>
        </p:nvSpPr>
        <p:spPr>
          <a:xfrm>
            <a:off x="3683776" y="5112262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0" dirty="0">
                <a:solidFill>
                  <a:srgbClr val="0F1111"/>
                </a:solidFill>
                <a:effectLst/>
                <a:latin typeface="Amazon Ember"/>
              </a:rPr>
              <a:t>978-1510419933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50E87F-CA0E-4D27-8E05-ACE34C25B92B}"/>
              </a:ext>
            </a:extLst>
          </p:cNvPr>
          <p:cNvSpPr txBox="1"/>
          <p:nvPr/>
        </p:nvSpPr>
        <p:spPr>
          <a:xfrm>
            <a:off x="7020272" y="5112262"/>
            <a:ext cx="1776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0" dirty="0">
                <a:solidFill>
                  <a:srgbClr val="0F1111"/>
                </a:solidFill>
                <a:effectLst/>
                <a:latin typeface="Amazon Ember"/>
              </a:rPr>
              <a:t>978-1471868290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6396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20C0A4-8B7B-4574-9A22-FE0284F37B75}"/>
              </a:ext>
            </a:extLst>
          </p:cNvPr>
          <p:cNvSpPr txBox="1"/>
          <p:nvPr/>
        </p:nvSpPr>
        <p:spPr>
          <a:xfrm>
            <a:off x="971600" y="1052736"/>
            <a:ext cx="7319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CGP Website Spelling, Punctuation and Grammar</a:t>
            </a:r>
          </a:p>
        </p:txBody>
      </p:sp>
      <p:pic>
        <p:nvPicPr>
          <p:cNvPr id="5" name="Picture 2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71F97188-0067-4700-9A92-EC5CA6650D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85" t="25613" r="49259" b="16076"/>
          <a:stretch/>
        </p:blipFill>
        <p:spPr>
          <a:xfrm>
            <a:off x="539552" y="1844824"/>
            <a:ext cx="3013919" cy="3823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BB55A26-38A8-4ADE-B293-3A1151C04D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44" t="24916" r="48217" b="17508"/>
          <a:stretch/>
        </p:blipFill>
        <p:spPr>
          <a:xfrm>
            <a:off x="4932040" y="1844824"/>
            <a:ext cx="3257467" cy="3823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7242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45C40-E5AE-4791-8416-172133EBD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8600" y="908720"/>
            <a:ext cx="10515600" cy="1325563"/>
          </a:xfrm>
        </p:spPr>
        <p:txBody>
          <a:bodyPr/>
          <a:lstStyle/>
          <a:p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Mathematics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487A52-6922-48EB-A3FD-49AECEAC2CF6}"/>
              </a:ext>
            </a:extLst>
          </p:cNvPr>
          <p:cNvSpPr txBox="1"/>
          <p:nvPr/>
        </p:nvSpPr>
        <p:spPr>
          <a:xfrm>
            <a:off x="467544" y="1916832"/>
            <a:ext cx="77768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Quick recap: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There are 2 GCSEs available: Mathematics and Mathematics-Numeracy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Each qualification has 3 tiers of entry: Foundation (D-G), Intermediate (B-E) and Higher (A*-C)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/>
              <a:t>There are 2 exams for each qualification: Unit 1 Non-Calculator and Unit 2 Calculator, each contribute 50% towards the grade.</a:t>
            </a:r>
          </a:p>
        </p:txBody>
      </p:sp>
    </p:spTree>
    <p:extLst>
      <p:ext uri="{BB962C8B-B14F-4D97-AF65-F5344CB8AC3E}">
        <p14:creationId xmlns:p14="http://schemas.microsoft.com/office/powerpoint/2010/main" val="3460041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22A91-53E9-48D6-BB0B-B6868918C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28" y="-139109"/>
            <a:ext cx="10515600" cy="1325563"/>
          </a:xfrm>
        </p:spPr>
        <p:txBody>
          <a:bodyPr/>
          <a:lstStyle/>
          <a:p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Entries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ontrol 1">
            <a:extLst>
              <a:ext uri="{FF2B5EF4-FFF2-40B4-BE49-F238E27FC236}">
                <a16:creationId xmlns:a16="http://schemas.microsoft.com/office/drawing/2014/main" id="{2007AE89-E68B-49F3-8C72-BC7D673EFC02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1034027" y="7768197"/>
            <a:ext cx="2287587" cy="243205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382F80D-4B95-4CEA-A820-8F6033676177}"/>
              </a:ext>
            </a:extLst>
          </p:cNvPr>
          <p:cNvCxnSpPr/>
          <p:nvPr/>
        </p:nvCxnSpPr>
        <p:spPr>
          <a:xfrm>
            <a:off x="647564" y="3863821"/>
            <a:ext cx="7848872" cy="0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C0CDAA9-A1A7-426B-8362-279D6AE95BF4}"/>
              </a:ext>
            </a:extLst>
          </p:cNvPr>
          <p:cNvSpPr txBox="1"/>
          <p:nvPr/>
        </p:nvSpPr>
        <p:spPr>
          <a:xfrm>
            <a:off x="1397216" y="1705262"/>
            <a:ext cx="22033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Mathematics</a:t>
            </a:r>
          </a:p>
          <a:p>
            <a:r>
              <a:rPr lang="en-GB" dirty="0"/>
              <a:t>Exam entry for the whole year group.</a:t>
            </a:r>
          </a:p>
          <a:p>
            <a:r>
              <a:rPr lang="en-GB" u="sng" dirty="0"/>
              <a:t>Numeracy</a:t>
            </a:r>
            <a:endParaRPr lang="en-GB" dirty="0"/>
          </a:p>
          <a:p>
            <a:r>
              <a:rPr lang="en-GB" dirty="0"/>
              <a:t>Exam entry for 11h and 11ah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E767DB-273F-4272-B5EA-B36B62E16A19}"/>
              </a:ext>
            </a:extLst>
          </p:cNvPr>
          <p:cNvCxnSpPr/>
          <p:nvPr/>
        </p:nvCxnSpPr>
        <p:spPr>
          <a:xfrm flipV="1">
            <a:off x="2339752" y="3503781"/>
            <a:ext cx="144016" cy="360040"/>
          </a:xfrm>
          <a:prstGeom prst="line">
            <a:avLst/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A2B9B1B-5D4F-4892-9DFF-4F39B4857286}"/>
              </a:ext>
            </a:extLst>
          </p:cNvPr>
          <p:cNvSpPr txBox="1"/>
          <p:nvPr/>
        </p:nvSpPr>
        <p:spPr>
          <a:xfrm rot="17926819">
            <a:off x="1530268" y="4205969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November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FE3345-B9F9-4E6F-841B-C469EE5D02F0}"/>
              </a:ext>
            </a:extLst>
          </p:cNvPr>
          <p:cNvSpPr txBox="1"/>
          <p:nvPr/>
        </p:nvSpPr>
        <p:spPr>
          <a:xfrm rot="18045763">
            <a:off x="-104205" y="415047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September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59C81E-6AFE-477C-A478-9AFA473BFE49}"/>
              </a:ext>
            </a:extLst>
          </p:cNvPr>
          <p:cNvCxnSpPr/>
          <p:nvPr/>
        </p:nvCxnSpPr>
        <p:spPr>
          <a:xfrm flipV="1">
            <a:off x="4091336" y="3495237"/>
            <a:ext cx="144016" cy="360040"/>
          </a:xfrm>
          <a:prstGeom prst="line">
            <a:avLst/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BE863FD-BD5B-4D9A-AC52-E8296746CDE7}"/>
              </a:ext>
            </a:extLst>
          </p:cNvPr>
          <p:cNvSpPr txBox="1"/>
          <p:nvPr/>
        </p:nvSpPr>
        <p:spPr>
          <a:xfrm rot="17637260">
            <a:off x="3030527" y="3580599"/>
            <a:ext cx="2121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January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41AFA2-E044-422F-A5C0-5BAF99A9856C}"/>
              </a:ext>
            </a:extLst>
          </p:cNvPr>
          <p:cNvSpPr txBox="1"/>
          <p:nvPr/>
        </p:nvSpPr>
        <p:spPr>
          <a:xfrm>
            <a:off x="3825768" y="3048578"/>
            <a:ext cx="1492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Results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118129-A6E9-4AB2-8A4C-6B010C246F7F}"/>
              </a:ext>
            </a:extLst>
          </p:cNvPr>
          <p:cNvCxnSpPr>
            <a:cxnSpLocks/>
          </p:cNvCxnSpPr>
          <p:nvPr/>
        </p:nvCxnSpPr>
        <p:spPr>
          <a:xfrm flipV="1">
            <a:off x="7492459" y="3495237"/>
            <a:ext cx="144016" cy="360040"/>
          </a:xfrm>
          <a:prstGeom prst="line">
            <a:avLst/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21E69E2-19C5-4AC2-A38C-5C261106AA11}"/>
              </a:ext>
            </a:extLst>
          </p:cNvPr>
          <p:cNvSpPr txBox="1"/>
          <p:nvPr/>
        </p:nvSpPr>
        <p:spPr>
          <a:xfrm rot="17682578">
            <a:off x="6659509" y="4124426"/>
            <a:ext cx="1321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May/June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90203A-D31C-4B72-92B4-967800004AA0}"/>
              </a:ext>
            </a:extLst>
          </p:cNvPr>
          <p:cNvSpPr txBox="1"/>
          <p:nvPr/>
        </p:nvSpPr>
        <p:spPr>
          <a:xfrm>
            <a:off x="6590455" y="1933211"/>
            <a:ext cx="20860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Numeracy: </a:t>
            </a:r>
            <a:r>
              <a:rPr lang="en-GB" dirty="0"/>
              <a:t>Entry for all classes except 11h and 11ah</a:t>
            </a:r>
          </a:p>
          <a:p>
            <a:r>
              <a:rPr lang="en-GB" dirty="0"/>
              <a:t>(Mathematics: Resit opportunity)</a:t>
            </a:r>
          </a:p>
          <a:p>
            <a:endParaRPr lang="en-GB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30018C6-CBA7-4B94-A82A-2B7B4054C7E5}"/>
              </a:ext>
            </a:extLst>
          </p:cNvPr>
          <p:cNvCxnSpPr>
            <a:cxnSpLocks/>
          </p:cNvCxnSpPr>
          <p:nvPr/>
        </p:nvCxnSpPr>
        <p:spPr>
          <a:xfrm flipV="1">
            <a:off x="647564" y="3675257"/>
            <a:ext cx="0" cy="332715"/>
          </a:xfrm>
          <a:prstGeom prst="line">
            <a:avLst/>
          </a:prstGeom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9910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2022 Calendars (Free Printables) - Flanders Family Homelife">
            <a:extLst>
              <a:ext uri="{FF2B5EF4-FFF2-40B4-BE49-F238E27FC236}">
                <a16:creationId xmlns:a16="http://schemas.microsoft.com/office/drawing/2014/main" id="{614A9B65-5CF9-4D69-BEFC-A00C24C32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82" y="928826"/>
            <a:ext cx="8389398" cy="500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D0D441-20C3-4543-8B15-00953C360418}"/>
              </a:ext>
            </a:extLst>
          </p:cNvPr>
          <p:cNvSpPr/>
          <p:nvPr/>
        </p:nvSpPr>
        <p:spPr>
          <a:xfrm>
            <a:off x="608121" y="1263601"/>
            <a:ext cx="2294878" cy="971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E0CD36-1787-4063-B110-2C7D345E6389}"/>
              </a:ext>
            </a:extLst>
          </p:cNvPr>
          <p:cNvSpPr/>
          <p:nvPr/>
        </p:nvSpPr>
        <p:spPr>
          <a:xfrm>
            <a:off x="3182645" y="1263418"/>
            <a:ext cx="2243831" cy="7786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15F148-7421-4B1E-A508-406382307650}"/>
              </a:ext>
            </a:extLst>
          </p:cNvPr>
          <p:cNvSpPr/>
          <p:nvPr/>
        </p:nvSpPr>
        <p:spPr>
          <a:xfrm>
            <a:off x="3182645" y="2021910"/>
            <a:ext cx="963281" cy="204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E1AAF1-A3AA-45E1-A34D-CEDDE29B2278}"/>
              </a:ext>
            </a:extLst>
          </p:cNvPr>
          <p:cNvSpPr/>
          <p:nvPr/>
        </p:nvSpPr>
        <p:spPr>
          <a:xfrm>
            <a:off x="1257652" y="2400473"/>
            <a:ext cx="320354" cy="19308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E670C8-1581-4AB4-A31A-CC68C3B75B7A}"/>
              </a:ext>
            </a:extLst>
          </p:cNvPr>
          <p:cNvSpPr/>
          <p:nvPr/>
        </p:nvSpPr>
        <p:spPr>
          <a:xfrm>
            <a:off x="1904613" y="2387157"/>
            <a:ext cx="320354" cy="19308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1A776E-40E7-43F8-A75C-66CB6BD3F043}"/>
              </a:ext>
            </a:extLst>
          </p:cNvPr>
          <p:cNvSpPr/>
          <p:nvPr/>
        </p:nvSpPr>
        <p:spPr>
          <a:xfrm>
            <a:off x="940426" y="2589866"/>
            <a:ext cx="320354" cy="19308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156B5F-CE93-4730-8BE2-193CD900AC27}"/>
              </a:ext>
            </a:extLst>
          </p:cNvPr>
          <p:cNvSpPr/>
          <p:nvPr/>
        </p:nvSpPr>
        <p:spPr>
          <a:xfrm>
            <a:off x="1578006" y="2589866"/>
            <a:ext cx="320354" cy="19308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7E4BC0D-7FEB-4B3F-8784-EFAFA3BB07A6}"/>
              </a:ext>
            </a:extLst>
          </p:cNvPr>
          <p:cNvSpPr/>
          <p:nvPr/>
        </p:nvSpPr>
        <p:spPr>
          <a:xfrm>
            <a:off x="590744" y="5019320"/>
            <a:ext cx="2294878" cy="670933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FBD525-F969-459B-920D-92528F4B5B88}"/>
              </a:ext>
            </a:extLst>
          </p:cNvPr>
          <p:cNvSpPr/>
          <p:nvPr/>
        </p:nvSpPr>
        <p:spPr>
          <a:xfrm>
            <a:off x="3157121" y="4842876"/>
            <a:ext cx="2294878" cy="6146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084ADC-0C65-4956-82EB-F27C09EBE44B}"/>
              </a:ext>
            </a:extLst>
          </p:cNvPr>
          <p:cNvSpPr/>
          <p:nvPr/>
        </p:nvSpPr>
        <p:spPr>
          <a:xfrm>
            <a:off x="4145926" y="4712378"/>
            <a:ext cx="1280550" cy="138868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40822869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284A8-9345-44FA-B63D-AE4BDE869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-99392"/>
            <a:ext cx="10515600" cy="1325563"/>
          </a:xfrm>
        </p:spPr>
        <p:txBody>
          <a:bodyPr/>
          <a:lstStyle/>
          <a:p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 Dates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979A1CC-150E-4286-A517-A4A403DCB86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2234283"/>
          <a:ext cx="6096000" cy="1371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6962636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75536335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Mathematics (full cohort)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866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Unit 1 Non-Calculator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8</a:t>
                      </a:r>
                      <a:r>
                        <a:rPr lang="en-GB" sz="2400" baseline="30000" dirty="0"/>
                        <a:t>th</a:t>
                      </a:r>
                      <a:r>
                        <a:rPr lang="en-GB" sz="2400" dirty="0"/>
                        <a:t> November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805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Unit 2 Calculator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10</a:t>
                      </a:r>
                      <a:r>
                        <a:rPr lang="en-GB" sz="2400" baseline="30000" dirty="0"/>
                        <a:t>th</a:t>
                      </a:r>
                      <a:r>
                        <a:rPr lang="en-GB" sz="2400" dirty="0"/>
                        <a:t> November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501511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9F0217D-BEC2-4206-8E2B-A806ACE9223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24000" y="3937918"/>
          <a:ext cx="6096000" cy="13716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6962636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75536335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GB" sz="2400" dirty="0"/>
                        <a:t>Numeracy (11h and 11ah only)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5866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Unit 1 Non-Calculator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2</a:t>
                      </a:r>
                      <a:r>
                        <a:rPr lang="en-GB" sz="2400" baseline="30000" dirty="0"/>
                        <a:t>nd</a:t>
                      </a:r>
                      <a:r>
                        <a:rPr lang="en-GB" sz="2400" dirty="0"/>
                        <a:t> November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7805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400" dirty="0"/>
                        <a:t>Unit 2 Calculator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4</a:t>
                      </a:r>
                      <a:r>
                        <a:rPr lang="en-GB" sz="2400" baseline="30000" dirty="0"/>
                        <a:t>th</a:t>
                      </a:r>
                      <a:r>
                        <a:rPr lang="en-GB" sz="2400" dirty="0"/>
                        <a:t> November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05015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18512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897B6-6B70-4E2D-B3F6-341DC4E7D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528" y="-154080"/>
            <a:ext cx="10515600" cy="1325563"/>
          </a:xfrm>
        </p:spPr>
        <p:txBody>
          <a:bodyPr/>
          <a:lstStyle/>
          <a:p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349AB7-EB0E-4DF5-838C-380E23CCABC0}"/>
              </a:ext>
            </a:extLst>
          </p:cNvPr>
          <p:cNvSpPr txBox="1"/>
          <p:nvPr/>
        </p:nvSpPr>
        <p:spPr>
          <a:xfrm>
            <a:off x="387004" y="1419914"/>
            <a:ext cx="80734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All pupils will/have received the following: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revision list (revised following Covid adaptions)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data booklet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shape and measure booklet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number booklet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 algebra booklet</a:t>
            </a:r>
          </a:p>
          <a:p>
            <a:r>
              <a:rPr lang="en-GB" dirty="0"/>
              <a:t>These booklets are kept in a folder and contain all past paper exam questions for familiarisation and links to the </a:t>
            </a:r>
            <a:r>
              <a:rPr lang="en-GB" dirty="0" err="1"/>
              <a:t>mathswatch</a:t>
            </a:r>
            <a:r>
              <a:rPr lang="en-GB" dirty="0"/>
              <a:t> website for instructional videos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43C8CA-F88D-4EA9-A891-ADAE335547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0248"/>
          <a:stretch/>
        </p:blipFill>
        <p:spPr>
          <a:xfrm>
            <a:off x="755576" y="4094956"/>
            <a:ext cx="2950697" cy="18762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0A7BE9-B511-4452-B2EF-8AB3F71EC1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4326" y="4174268"/>
            <a:ext cx="1690082" cy="17969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E43C66-EFC6-4C97-86CB-DCA14AF90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9433" y="4162868"/>
            <a:ext cx="1906106" cy="18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79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98E8D-45F2-4CBE-A8CB-1C50FF8E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-60918"/>
            <a:ext cx="10515600" cy="1224136"/>
          </a:xfrm>
        </p:spPr>
        <p:txBody>
          <a:bodyPr/>
          <a:lstStyle/>
          <a:p>
            <a:r>
              <a:rPr lang="en-GB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</a:t>
            </a: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9B3D0C-E184-4449-8F30-F5A1783A3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060848"/>
            <a:ext cx="6317931" cy="32593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C747EE-E97D-45B4-A36D-9029A5F65CDA}"/>
              </a:ext>
            </a:extLst>
          </p:cNvPr>
          <p:cNvSpPr txBox="1"/>
          <p:nvPr/>
        </p:nvSpPr>
        <p:spPr>
          <a:xfrm>
            <a:off x="6732240" y="2530433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Login example:</a:t>
            </a:r>
          </a:p>
          <a:p>
            <a:r>
              <a:rPr lang="en-GB" dirty="0"/>
              <a:t>17VBirch@hawarden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6DBB4C8-9141-4E70-919F-2198C66BF2F4}"/>
              </a:ext>
            </a:extLst>
          </p:cNvPr>
          <p:cNvCxnSpPr>
            <a:cxnSpLocks/>
          </p:cNvCxnSpPr>
          <p:nvPr/>
        </p:nvCxnSpPr>
        <p:spPr>
          <a:xfrm flipV="1">
            <a:off x="6732240" y="3152716"/>
            <a:ext cx="216038" cy="7083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3F514D8-C165-4596-AD50-775D2A00A197}"/>
              </a:ext>
            </a:extLst>
          </p:cNvPr>
          <p:cNvSpPr txBox="1"/>
          <p:nvPr/>
        </p:nvSpPr>
        <p:spPr>
          <a:xfrm>
            <a:off x="6356448" y="3856108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Year they started high school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C21873-0545-4C4A-B46B-CE1C338C5D02}"/>
              </a:ext>
            </a:extLst>
          </p:cNvPr>
          <p:cNvCxnSpPr>
            <a:cxnSpLocks/>
          </p:cNvCxnSpPr>
          <p:nvPr/>
        </p:nvCxnSpPr>
        <p:spPr>
          <a:xfrm flipH="1" flipV="1">
            <a:off x="7183075" y="3152716"/>
            <a:ext cx="701293" cy="610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E250332-7C96-4D37-AB8C-89D80076994C}"/>
              </a:ext>
            </a:extLst>
          </p:cNvPr>
          <p:cNvSpPr txBox="1"/>
          <p:nvPr/>
        </p:nvSpPr>
        <p:spPr>
          <a:xfrm>
            <a:off x="7688133" y="3717609"/>
            <a:ext cx="1331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Initial of forename, then surname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66DA24-DA52-4C8D-A235-F98A397CB762}"/>
              </a:ext>
            </a:extLst>
          </p:cNvPr>
          <p:cNvSpPr txBox="1"/>
          <p:nvPr/>
        </p:nvSpPr>
        <p:spPr>
          <a:xfrm>
            <a:off x="6732240" y="508518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Everyone’s password:</a:t>
            </a:r>
          </a:p>
          <a:p>
            <a:r>
              <a:rPr lang="en-GB" dirty="0"/>
              <a:t>hhs2020</a:t>
            </a:r>
          </a:p>
        </p:txBody>
      </p:sp>
    </p:spTree>
    <p:extLst>
      <p:ext uri="{BB962C8B-B14F-4D97-AF65-F5344CB8AC3E}">
        <p14:creationId xmlns:p14="http://schemas.microsoft.com/office/powerpoint/2010/main" val="17074312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5D91A-AA33-454D-B2A4-9CE7ADFA5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-99392"/>
            <a:ext cx="8229600" cy="1143000"/>
          </a:xfrm>
        </p:spPr>
        <p:txBody>
          <a:bodyPr/>
          <a:lstStyle/>
          <a:p>
            <a:r>
              <a:rPr lang="en-GB" dirty="0"/>
              <a:t>After school revision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A01AC4E-FD69-4D4C-BC8E-6E83358B59F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79512" y="2276475"/>
          <a:ext cx="8784976" cy="243166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92488">
                  <a:extLst>
                    <a:ext uri="{9D8B030D-6E8A-4147-A177-3AD203B41FA5}">
                      <a16:colId xmlns:a16="http://schemas.microsoft.com/office/drawing/2014/main" val="122258140"/>
                    </a:ext>
                  </a:extLst>
                </a:gridCol>
                <a:gridCol w="4392488">
                  <a:extLst>
                    <a:ext uri="{9D8B030D-6E8A-4147-A177-3AD203B41FA5}">
                      <a16:colId xmlns:a16="http://schemas.microsoft.com/office/drawing/2014/main" val="5686522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400" kern="1400" dirty="0">
                          <a:ln>
                            <a:noFill/>
                          </a:ln>
                          <a:effectLst/>
                        </a:rPr>
                        <a:t>Tier</a:t>
                      </a:r>
                      <a:endParaRPr lang="en-GB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/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400" kern="1400" dirty="0">
                          <a:ln>
                            <a:noFill/>
                          </a:ln>
                          <a:effectLst/>
                        </a:rPr>
                        <a:t>Day and Location</a:t>
                      </a:r>
                      <a:endParaRPr lang="en-GB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/>
                </a:tc>
                <a:extLst>
                  <a:ext uri="{0D108BD9-81ED-4DB2-BD59-A6C34878D82A}">
                    <a16:rowId xmlns:a16="http://schemas.microsoft.com/office/drawing/2014/main" val="1323678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400" kern="1400">
                          <a:ln>
                            <a:noFill/>
                          </a:ln>
                          <a:effectLst/>
                        </a:rPr>
                        <a:t>Higher</a:t>
                      </a:r>
                      <a:endParaRPr lang="en-GB" sz="2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400" kern="1400">
                          <a:ln>
                            <a:noFill/>
                          </a:ln>
                          <a:effectLst/>
                        </a:rPr>
                        <a:t>Wednesday— Room 18</a:t>
                      </a:r>
                      <a:endParaRPr lang="en-GB" sz="2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/>
                </a:tc>
                <a:extLst>
                  <a:ext uri="{0D108BD9-81ED-4DB2-BD59-A6C34878D82A}">
                    <a16:rowId xmlns:a16="http://schemas.microsoft.com/office/drawing/2014/main" val="42831227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400" kern="1400">
                          <a:ln>
                            <a:noFill/>
                          </a:ln>
                          <a:effectLst/>
                        </a:rPr>
                        <a:t>Intermediate</a:t>
                      </a:r>
                      <a:endParaRPr lang="en-GB" sz="2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400" kern="1400" dirty="0">
                          <a:ln>
                            <a:noFill/>
                          </a:ln>
                          <a:effectLst/>
                        </a:rPr>
                        <a:t>Tuesday—Room 15</a:t>
                      </a:r>
                    </a:p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400" kern="1400" dirty="0">
                          <a:ln>
                            <a:noFill/>
                          </a:ln>
                          <a:effectLst/>
                        </a:rPr>
                        <a:t>Wednesday / Thursday—Room 17</a:t>
                      </a:r>
                      <a:endParaRPr lang="en-GB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/>
                </a:tc>
                <a:extLst>
                  <a:ext uri="{0D108BD9-81ED-4DB2-BD59-A6C34878D82A}">
                    <a16:rowId xmlns:a16="http://schemas.microsoft.com/office/drawing/2014/main" val="1489552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400" kern="1400">
                          <a:ln>
                            <a:noFill/>
                          </a:ln>
                          <a:effectLst/>
                        </a:rPr>
                        <a:t>Foundation</a:t>
                      </a:r>
                      <a:endParaRPr lang="en-GB" sz="2400" kern="140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/>
                </a:tc>
                <a:tc>
                  <a:txBody>
                    <a:bodyPr/>
                    <a:lstStyle/>
                    <a:p>
                      <a:pPr marR="0" indent="0" algn="l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GB" sz="2400" kern="1400" dirty="0">
                          <a:ln>
                            <a:noFill/>
                          </a:ln>
                          <a:effectLst/>
                        </a:rPr>
                        <a:t>Wednesday—Room 14</a:t>
                      </a:r>
                      <a:endParaRPr lang="en-GB" sz="2400" kern="14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576" marR="36576" marT="36576" marB="36576"/>
                </a:tc>
                <a:extLst>
                  <a:ext uri="{0D108BD9-81ED-4DB2-BD59-A6C34878D82A}">
                    <a16:rowId xmlns:a16="http://schemas.microsoft.com/office/drawing/2014/main" val="22225398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2893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B9F59-F677-44AB-98E6-A2ABD64E6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-99392"/>
            <a:ext cx="8229600" cy="1143000"/>
          </a:xfrm>
        </p:spPr>
        <p:txBody>
          <a:bodyPr/>
          <a:lstStyle/>
          <a:p>
            <a:r>
              <a:rPr lang="en-GB" dirty="0"/>
              <a:t>Mock 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9559F-F56B-4664-83D0-0BC7B045C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Thursday Unit 1</a:t>
            </a:r>
          </a:p>
          <a:p>
            <a:r>
              <a:rPr lang="en-GB"/>
              <a:t>Friday Unit 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10971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01DD7FB-221F-417C-BD76-AA34D06ABA73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44EE34-B142-4F2A-B0F4-C4E794BE8476}"/>
              </a:ext>
            </a:extLst>
          </p:cNvPr>
          <p:cNvSpPr/>
          <p:nvPr/>
        </p:nvSpPr>
        <p:spPr>
          <a:xfrm>
            <a:off x="4450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6EBDBC-8DEA-4549-BE7D-B541110B4679}"/>
              </a:ext>
            </a:extLst>
          </p:cNvPr>
          <p:cNvSpPr txBox="1">
            <a:spLocks/>
          </p:cNvSpPr>
          <p:nvPr/>
        </p:nvSpPr>
        <p:spPr>
          <a:xfrm>
            <a:off x="-121187" y="980728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Science Faculty</a:t>
            </a:r>
            <a:br>
              <a:rPr lang="en-US"/>
            </a:br>
            <a:r>
              <a:rPr lang="en-US"/>
              <a:t>Hawarden High School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B0B6E73-D357-495D-B618-2F75C620E290}"/>
              </a:ext>
            </a:extLst>
          </p:cNvPr>
          <p:cNvSpPr txBox="1">
            <a:spLocks/>
          </p:cNvSpPr>
          <p:nvPr/>
        </p:nvSpPr>
        <p:spPr>
          <a:xfrm>
            <a:off x="2051720" y="3140968"/>
            <a:ext cx="504056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Head of faculty – Sarah Bunn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7329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20C995F-20B4-4893-8F4A-599B6AB3A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-99392"/>
            <a:ext cx="10515600" cy="1325563"/>
          </a:xfrm>
        </p:spPr>
        <p:txBody>
          <a:bodyPr/>
          <a:lstStyle/>
          <a:p>
            <a:r>
              <a:rPr lang="en-US" b="1" u="sng" dirty="0"/>
              <a:t>Qualifications in Science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290A1D1-247B-4E7A-AFE5-A89608A6DC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9881727"/>
              </p:ext>
            </p:extLst>
          </p:nvPr>
        </p:nvGraphicFramePr>
        <p:xfrm>
          <a:off x="287524" y="1226171"/>
          <a:ext cx="8568951" cy="45761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6765">
                  <a:extLst>
                    <a:ext uri="{9D8B030D-6E8A-4147-A177-3AD203B41FA5}">
                      <a16:colId xmlns:a16="http://schemas.microsoft.com/office/drawing/2014/main" val="1073759218"/>
                    </a:ext>
                  </a:extLst>
                </a:gridCol>
                <a:gridCol w="2322758">
                  <a:extLst>
                    <a:ext uri="{9D8B030D-6E8A-4147-A177-3AD203B41FA5}">
                      <a16:colId xmlns:a16="http://schemas.microsoft.com/office/drawing/2014/main" val="2749648152"/>
                    </a:ext>
                  </a:extLst>
                </a:gridCol>
                <a:gridCol w="2505106">
                  <a:extLst>
                    <a:ext uri="{9D8B030D-6E8A-4147-A177-3AD203B41FA5}">
                      <a16:colId xmlns:a16="http://schemas.microsoft.com/office/drawing/2014/main" val="825325432"/>
                    </a:ext>
                  </a:extLst>
                </a:gridCol>
                <a:gridCol w="2244322">
                  <a:extLst>
                    <a:ext uri="{9D8B030D-6E8A-4147-A177-3AD203B41FA5}">
                      <a16:colId xmlns:a16="http://schemas.microsoft.com/office/drawing/2014/main" val="4292604822"/>
                    </a:ext>
                  </a:extLst>
                </a:gridCol>
              </a:tblGrid>
              <a:tr h="995925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WJEC Triple award</a:t>
                      </a:r>
                    </a:p>
                    <a:p>
                      <a:r>
                        <a:rPr lang="en-US" sz="1600" b="1" dirty="0"/>
                        <a:t>GCSE Biology, GCSE Chemistry, GCSE Physics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WJEC GCSE Double award science</a:t>
                      </a:r>
                    </a:p>
                  </a:txBody>
                  <a:tcPr>
                    <a:solidFill>
                      <a:srgbClr val="DEB7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WJEC GCSE Double award Applied science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448021"/>
                  </a:ext>
                </a:extLst>
              </a:tr>
              <a:tr h="690752">
                <a:tc>
                  <a:txBody>
                    <a:bodyPr/>
                    <a:lstStyle/>
                    <a:p>
                      <a:r>
                        <a:rPr lang="en-US" sz="1600" b="1" dirty="0"/>
                        <a:t>Classes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11A1, 11A2, 11A3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11B1, 11B2, 11B3, 11B4</a:t>
                      </a:r>
                    </a:p>
                  </a:txBody>
                  <a:tcPr>
                    <a:solidFill>
                      <a:srgbClr val="DEB7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11C1, 11C2</a:t>
                      </a:r>
                    </a:p>
                    <a:p>
                      <a:endParaRPr lang="en-US" sz="16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630580"/>
                  </a:ext>
                </a:extLst>
              </a:tr>
              <a:tr h="1578862">
                <a:tc>
                  <a:txBody>
                    <a:bodyPr/>
                    <a:lstStyle/>
                    <a:p>
                      <a:r>
                        <a:rPr lang="en-US" sz="1600" b="1" dirty="0"/>
                        <a:t>Summer</a:t>
                      </a:r>
                      <a:r>
                        <a:rPr lang="en-US" sz="1600" b="1" baseline="0" dirty="0"/>
                        <a:t> written e</a:t>
                      </a:r>
                      <a:r>
                        <a:rPr lang="en-US" sz="1600" b="1" dirty="0"/>
                        <a:t>xams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Unit 2 Biology (1Hr 45mins) </a:t>
                      </a:r>
                    </a:p>
                    <a:p>
                      <a:r>
                        <a:rPr lang="en-US" sz="1600" dirty="0"/>
                        <a:t>Unit 2 Chemistry (1Hr 45mins)</a:t>
                      </a:r>
                    </a:p>
                    <a:p>
                      <a:r>
                        <a:rPr lang="en-US" sz="1600" dirty="0"/>
                        <a:t>Unit 2 Physics (1Hr 45mins)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Unit 4 Biology (1Hr 15mins)</a:t>
                      </a:r>
                    </a:p>
                    <a:p>
                      <a:r>
                        <a:rPr lang="en-US" sz="1600" dirty="0"/>
                        <a:t>Unit 5 Chemistry (1Hr 15mins)</a:t>
                      </a:r>
                    </a:p>
                    <a:p>
                      <a:r>
                        <a:rPr lang="en-US" sz="1600" dirty="0"/>
                        <a:t>Unit 6 Physics (1Hr 15mins)</a:t>
                      </a:r>
                    </a:p>
                  </a:txBody>
                  <a:tcPr>
                    <a:solidFill>
                      <a:srgbClr val="DEB7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Unit 3 – Food, materials and processes exam (1Hr 30mins)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99636"/>
                  </a:ext>
                </a:extLst>
              </a:tr>
              <a:tr h="1237361">
                <a:tc>
                  <a:txBody>
                    <a:bodyPr/>
                    <a:lstStyle/>
                    <a:p>
                      <a:r>
                        <a:rPr lang="en-US" sz="1600" b="1" dirty="0"/>
                        <a:t>Practical examinations</a:t>
                      </a:r>
                    </a:p>
                    <a:p>
                      <a:r>
                        <a:rPr lang="en-US" sz="1600" b="1" dirty="0">
                          <a:solidFill>
                            <a:srgbClr val="FF0000"/>
                          </a:solidFill>
                        </a:rPr>
                        <a:t>(Attendance</a:t>
                      </a:r>
                      <a:r>
                        <a:rPr lang="en-US" sz="1600" b="1" baseline="0" dirty="0">
                          <a:solidFill>
                            <a:srgbClr val="FF0000"/>
                          </a:solidFill>
                        </a:rPr>
                        <a:t> is crucial)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Removed by WJEC for 2022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Removed by WJEC for 2022</a:t>
                      </a:r>
                    </a:p>
                  </a:txBody>
                  <a:tcPr>
                    <a:solidFill>
                      <a:srgbClr val="DEB7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Unit 4: task based assessment 4</a:t>
                      </a:r>
                      <a:r>
                        <a:rPr lang="en-US" sz="1600" baseline="30000" dirty="0"/>
                        <a:t>th</a:t>
                      </a:r>
                      <a:r>
                        <a:rPr lang="en-US" sz="1600" dirty="0"/>
                        <a:t> Jan- 18</a:t>
                      </a:r>
                      <a:r>
                        <a:rPr lang="en-US" sz="1600" baseline="30000" dirty="0"/>
                        <a:t>th</a:t>
                      </a:r>
                      <a:r>
                        <a:rPr lang="en-US" sz="1600" dirty="0"/>
                        <a:t> Feb</a:t>
                      </a:r>
                    </a:p>
                    <a:p>
                      <a:r>
                        <a:rPr lang="en-US" sz="1600" dirty="0"/>
                        <a:t>Unit 5: Practical – Removed by WJEC.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7698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07568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1191D49-A760-449A-B153-F5ADF5C0B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85800" y="-144960"/>
            <a:ext cx="10515600" cy="1325563"/>
          </a:xfrm>
        </p:spPr>
        <p:txBody>
          <a:bodyPr/>
          <a:lstStyle/>
          <a:p>
            <a:r>
              <a:rPr lang="en-US" b="1" u="sng" dirty="0"/>
              <a:t>Tier of entry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583D50-8574-473E-8793-B87CC2B22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16" y="1772816"/>
            <a:ext cx="8712968" cy="4351338"/>
          </a:xfrm>
        </p:spPr>
        <p:txBody>
          <a:bodyPr>
            <a:normAutofit/>
          </a:bodyPr>
          <a:lstStyle/>
          <a:p>
            <a:r>
              <a:rPr lang="en-US" sz="2800" dirty="0"/>
              <a:t>Your child’s science teachers will be best placed to decide if they should be sitting a higher tier or foundation tier paper.</a:t>
            </a:r>
          </a:p>
          <a:p>
            <a:r>
              <a:rPr lang="en-US" sz="2800" dirty="0"/>
              <a:t>Your child can mix and match foundation and higher tier for any of the written examination units.</a:t>
            </a:r>
          </a:p>
          <a:p>
            <a:r>
              <a:rPr lang="en-US" sz="2800" dirty="0"/>
              <a:t>Students aiming for a C grade are best doing foundation tier units.</a:t>
            </a:r>
          </a:p>
        </p:txBody>
      </p:sp>
    </p:spTree>
    <p:extLst>
      <p:ext uri="{BB962C8B-B14F-4D97-AF65-F5344CB8AC3E}">
        <p14:creationId xmlns:p14="http://schemas.microsoft.com/office/powerpoint/2010/main" val="18975510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4C220A0-B097-4A1A-9946-35109F885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-99392"/>
            <a:ext cx="7596336" cy="1325563"/>
          </a:xfrm>
        </p:spPr>
        <p:txBody>
          <a:bodyPr>
            <a:normAutofit/>
          </a:bodyPr>
          <a:lstStyle/>
          <a:p>
            <a:r>
              <a:rPr lang="en-US" sz="3600" b="1" u="sng" dirty="0"/>
              <a:t>How can I support my child best?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65AD2C-27D0-4665-8A64-2A1D66E8B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10869"/>
            <a:ext cx="8712968" cy="4636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Buy revision guides for their course. These are available via the school gateway app. £5 for </a:t>
            </a:r>
            <a:r>
              <a:rPr lang="en-US" b="1" dirty="0"/>
              <a:t>each</a:t>
            </a:r>
            <a:r>
              <a:rPr lang="en-US" dirty="0"/>
              <a:t> biology, chemistry and physics or £8 for double award science. Our science technician will deliver them to your child in their science lesson.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914C91-163D-4B4B-ADC3-16ACE8D7E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26" y="3645024"/>
            <a:ext cx="1815805" cy="2568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026F84-4E44-44AB-8393-EACF2D195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3645024"/>
            <a:ext cx="1815805" cy="2568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35883D-A2D6-45F8-87CA-039C7C929C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012" y="3645023"/>
            <a:ext cx="1815805" cy="2568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D5612D-74DC-47F0-972F-ABCE41C0FC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4797" y="3645023"/>
            <a:ext cx="1815805" cy="256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152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579134-44F6-4624-8F26-F91DE94AED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060848"/>
            <a:ext cx="5497472" cy="3850952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08967C7E-A8F8-4C68-9615-90C7BDD0230F}"/>
              </a:ext>
            </a:extLst>
          </p:cNvPr>
          <p:cNvSpPr/>
          <p:nvPr/>
        </p:nvSpPr>
        <p:spPr>
          <a:xfrm>
            <a:off x="107504" y="-243408"/>
            <a:ext cx="5872480" cy="2235200"/>
          </a:xfrm>
          <a:prstGeom prst="rightArrow">
            <a:avLst>
              <a:gd name="adj1" fmla="val 73256"/>
              <a:gd name="adj2" fmla="val 478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Encourage them to use the Educake.co.uk for knowledge test questions </a:t>
            </a:r>
          </a:p>
        </p:txBody>
      </p:sp>
    </p:spTree>
    <p:extLst>
      <p:ext uri="{BB962C8B-B14F-4D97-AF65-F5344CB8AC3E}">
        <p14:creationId xmlns:p14="http://schemas.microsoft.com/office/powerpoint/2010/main" val="783656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B48E81BB-43F7-4F03-9139-5026CFA2D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536" y="-99392"/>
            <a:ext cx="10515600" cy="1325563"/>
          </a:xfrm>
        </p:spPr>
        <p:txBody>
          <a:bodyPr/>
          <a:lstStyle/>
          <a:p>
            <a:r>
              <a:rPr lang="en-GB" b="1" u="sng" dirty="0">
                <a:cs typeface="Calibri"/>
              </a:rPr>
              <a:t>Key Dates</a:t>
            </a:r>
            <a:endParaRPr lang="en-GB" b="1" u="sng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2116CC0-B445-469B-9AA9-CE0A661332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741958"/>
            <a:ext cx="8568952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dirty="0">
                <a:cs typeface="Calibri"/>
              </a:rPr>
              <a:t>November 2</a:t>
            </a:r>
            <a:r>
              <a:rPr lang="en-GB" baseline="30000" dirty="0">
                <a:cs typeface="Calibri"/>
              </a:rPr>
              <a:t>nd</a:t>
            </a:r>
            <a:r>
              <a:rPr lang="en-GB" dirty="0">
                <a:cs typeface="Calibri"/>
              </a:rPr>
              <a:t>, 4</a:t>
            </a:r>
            <a:r>
              <a:rPr lang="en-GB" baseline="30000" dirty="0">
                <a:cs typeface="Calibri"/>
              </a:rPr>
              <a:t>th</a:t>
            </a:r>
            <a:r>
              <a:rPr lang="en-GB" dirty="0">
                <a:cs typeface="Calibri"/>
              </a:rPr>
              <a:t>, 8</a:t>
            </a:r>
            <a:r>
              <a:rPr lang="en-GB" baseline="30000" dirty="0">
                <a:cs typeface="Calibri"/>
              </a:rPr>
              <a:t>th</a:t>
            </a:r>
            <a:r>
              <a:rPr lang="en-GB" dirty="0">
                <a:cs typeface="Calibri"/>
              </a:rPr>
              <a:t> and 10</a:t>
            </a:r>
            <a:r>
              <a:rPr lang="en-GB" baseline="30000" dirty="0">
                <a:cs typeface="Calibri"/>
              </a:rPr>
              <a:t>th</a:t>
            </a:r>
            <a:r>
              <a:rPr lang="en-GB" dirty="0">
                <a:cs typeface="Calibri"/>
              </a:rPr>
              <a:t>  – Maths and Numeracy GCSE exams </a:t>
            </a:r>
          </a:p>
          <a:p>
            <a:r>
              <a:rPr lang="en-GB" dirty="0">
                <a:cs typeface="Calibri"/>
              </a:rPr>
              <a:t>January 2020 – Maths and Numeracy GCSE results</a:t>
            </a:r>
          </a:p>
          <a:p>
            <a:r>
              <a:rPr lang="en-GB" dirty="0">
                <a:cs typeface="Calibri"/>
              </a:rPr>
              <a:t>January/Feb 2020 – GCSE Science practical exams</a:t>
            </a:r>
          </a:p>
          <a:p>
            <a:r>
              <a:rPr lang="en-GB" dirty="0">
                <a:cs typeface="Calibri"/>
              </a:rPr>
              <a:t>April - Welsh oral exam </a:t>
            </a:r>
          </a:p>
          <a:p>
            <a:r>
              <a:rPr lang="en-GB" dirty="0">
                <a:cs typeface="Calibri"/>
              </a:rPr>
              <a:t>15th of May – Start of the summer series of GCSE examinations.</a:t>
            </a:r>
          </a:p>
          <a:p>
            <a:r>
              <a:rPr lang="en-GB" dirty="0">
                <a:cs typeface="Calibri"/>
              </a:rPr>
              <a:t>25th of June – End of summer series of GCSE examinations.</a:t>
            </a:r>
          </a:p>
          <a:p>
            <a:endParaRPr lang="en-GB" dirty="0">
              <a:cs typeface="Calibri"/>
            </a:endParaRPr>
          </a:p>
          <a:p>
            <a:endParaRPr lang="en-GB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206922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767647-E6D2-4E54-8C62-037824660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81" r="13532"/>
          <a:stretch/>
        </p:blipFill>
        <p:spPr>
          <a:xfrm>
            <a:off x="3849704" y="1628800"/>
            <a:ext cx="5259776" cy="4293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3E97C5-D5EB-43B7-856A-2AEFE239C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04" y="1628800"/>
            <a:ext cx="2927840" cy="4672647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74089236-9A79-4C02-9AED-E6FAAC64EA9D}"/>
              </a:ext>
            </a:extLst>
          </p:cNvPr>
          <p:cNvSpPr/>
          <p:nvPr/>
        </p:nvSpPr>
        <p:spPr>
          <a:xfrm>
            <a:off x="0" y="-315416"/>
            <a:ext cx="5872480" cy="2235200"/>
          </a:xfrm>
          <a:prstGeom prst="rightArrow">
            <a:avLst>
              <a:gd name="adj1" fmla="val 73256"/>
              <a:gd name="adj2" fmla="val 478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Encourage them to use the Senecalearning.com for summaries and questions </a:t>
            </a:r>
          </a:p>
        </p:txBody>
      </p:sp>
    </p:spTree>
    <p:extLst>
      <p:ext uri="{BB962C8B-B14F-4D97-AF65-F5344CB8AC3E}">
        <p14:creationId xmlns:p14="http://schemas.microsoft.com/office/powerpoint/2010/main" val="37984902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Right 3">
            <a:extLst>
              <a:ext uri="{FF2B5EF4-FFF2-40B4-BE49-F238E27FC236}">
                <a16:creationId xmlns:a16="http://schemas.microsoft.com/office/drawing/2014/main" id="{B3FEB5CF-A0DE-4894-A569-8FA114CAD544}"/>
              </a:ext>
            </a:extLst>
          </p:cNvPr>
          <p:cNvSpPr/>
          <p:nvPr/>
        </p:nvSpPr>
        <p:spPr>
          <a:xfrm>
            <a:off x="28598" y="-243408"/>
            <a:ext cx="4257040" cy="1940560"/>
          </a:xfrm>
          <a:prstGeom prst="rightArrow">
            <a:avLst>
              <a:gd name="adj1" fmla="val 73256"/>
              <a:gd name="adj2" fmla="val 342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WJEC question bank for past paper questions and mark schemes.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D6806-F31C-4D1B-803A-DF0D2FAAD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681616"/>
            <a:ext cx="509721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3575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DC7842-FCE1-4043-9EBE-CA46AA179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50" t="17916" r="56917" b="5973"/>
          <a:stretch/>
        </p:blipFill>
        <p:spPr>
          <a:xfrm>
            <a:off x="1547664" y="1124744"/>
            <a:ext cx="7148239" cy="4896544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1BFF0B0E-EF0A-4A01-8B76-5A03C5C04A46}"/>
              </a:ext>
            </a:extLst>
          </p:cNvPr>
          <p:cNvSpPr/>
          <p:nvPr/>
        </p:nvSpPr>
        <p:spPr>
          <a:xfrm>
            <a:off x="0" y="-243408"/>
            <a:ext cx="4257040" cy="1940560"/>
          </a:xfrm>
          <a:prstGeom prst="rightArrow">
            <a:avLst>
              <a:gd name="adj1" fmla="val 73256"/>
              <a:gd name="adj2" fmla="val 342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WJEC knowledge </a:t>
            </a:r>
            <a:r>
              <a:rPr lang="en-US" sz="2800" dirty="0" err="1"/>
              <a:t>organisers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242082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A6FB67-43A5-4395-96CA-B44D1352B4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17" t="3620" r="21417"/>
          <a:stretch/>
        </p:blipFill>
        <p:spPr>
          <a:xfrm>
            <a:off x="4096313" y="56488"/>
            <a:ext cx="5012195" cy="3429000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27344E49-016E-4FD3-BCC4-ED238DF8E363}"/>
              </a:ext>
            </a:extLst>
          </p:cNvPr>
          <p:cNvSpPr/>
          <p:nvPr/>
        </p:nvSpPr>
        <p:spPr>
          <a:xfrm>
            <a:off x="7881" y="-243408"/>
            <a:ext cx="4257040" cy="1940560"/>
          </a:xfrm>
          <a:prstGeom prst="rightArrow">
            <a:avLst>
              <a:gd name="adj1" fmla="val 73256"/>
              <a:gd name="adj2" fmla="val 342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Exercise books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D4434-DF75-4C39-8570-BB6922FF10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01" t="9119" r="27999"/>
          <a:stretch/>
        </p:blipFill>
        <p:spPr>
          <a:xfrm>
            <a:off x="134392" y="1844824"/>
            <a:ext cx="4448457" cy="3507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332704-2625-452B-8C8B-3C29CAD447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34" r="25083"/>
          <a:stretch/>
        </p:blipFill>
        <p:spPr>
          <a:xfrm rot="10800000">
            <a:off x="2915816" y="2834656"/>
            <a:ext cx="348391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2986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4BE484-F26B-4F41-A4EB-9DB066700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804167"/>
            <a:ext cx="5638140" cy="5249665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F5069B7B-C550-4AF4-8043-56E78EE85CAE}"/>
              </a:ext>
            </a:extLst>
          </p:cNvPr>
          <p:cNvSpPr/>
          <p:nvPr/>
        </p:nvSpPr>
        <p:spPr>
          <a:xfrm>
            <a:off x="0" y="-238443"/>
            <a:ext cx="4257040" cy="1940560"/>
          </a:xfrm>
          <a:prstGeom prst="rightArrow">
            <a:avLst>
              <a:gd name="adj1" fmla="val 73256"/>
              <a:gd name="adj2" fmla="val 3421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Microsoft Teams </a:t>
            </a:r>
          </a:p>
        </p:txBody>
      </p:sp>
    </p:spTree>
    <p:extLst>
      <p:ext uri="{BB962C8B-B14F-4D97-AF65-F5344CB8AC3E}">
        <p14:creationId xmlns:p14="http://schemas.microsoft.com/office/powerpoint/2010/main" val="3161258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29807F1-5EDF-424F-8145-22626D05722B}"/>
              </a:ext>
            </a:extLst>
          </p:cNvPr>
          <p:cNvSpPr txBox="1">
            <a:spLocks/>
          </p:cNvSpPr>
          <p:nvPr/>
        </p:nvSpPr>
        <p:spPr>
          <a:xfrm>
            <a:off x="251520" y="1916832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Importance of Structured Revision</a:t>
            </a:r>
            <a:endParaRPr lang="en-GB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66876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059035F-748B-4E45-9317-7AC8A7DA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-99392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Revision - The Statistics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58897B-2760-4B55-B144-B10DF9670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740" y="1844824"/>
            <a:ext cx="7992888" cy="4351338"/>
          </a:xfrm>
        </p:spPr>
        <p:txBody>
          <a:bodyPr/>
          <a:lstStyle/>
          <a:p>
            <a:r>
              <a:rPr lang="en-GB" dirty="0"/>
              <a:t>66% material is forgotten after 7 days</a:t>
            </a:r>
          </a:p>
          <a:p>
            <a:r>
              <a:rPr lang="en-GB" dirty="0"/>
              <a:t>88% material is forgotten after 6 weeks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Reading notes and text books leads to a mere 10% retention </a:t>
            </a:r>
            <a:r>
              <a:rPr lang="en-GB" dirty="0">
                <a:sym typeface="Wingdings" pitchFamily="2" charset="2"/>
              </a:rPr>
              <a:t>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70720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791E8F7-6483-4254-9267-397A4C8B7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536" y="-99392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Revision Activities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B64AE3A-68D4-4B9A-B83C-C584ECE0BA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2234283"/>
            <a:ext cx="5181600" cy="4351338"/>
          </a:xfrm>
        </p:spPr>
        <p:txBody>
          <a:bodyPr/>
          <a:lstStyle/>
          <a:p>
            <a:r>
              <a:rPr lang="en-GB" sz="3200" dirty="0"/>
              <a:t>Mind-maps</a:t>
            </a:r>
          </a:p>
          <a:p>
            <a:r>
              <a:rPr lang="en-GB" sz="3200" dirty="0"/>
              <a:t>Key words – post-its</a:t>
            </a:r>
          </a:p>
          <a:p>
            <a:r>
              <a:rPr lang="en-GB" sz="3200" dirty="0"/>
              <a:t>Flash Cards</a:t>
            </a:r>
          </a:p>
          <a:p>
            <a:r>
              <a:rPr lang="en-GB" sz="3200" dirty="0"/>
              <a:t>Podcasts</a:t>
            </a:r>
          </a:p>
          <a:p>
            <a:r>
              <a:rPr lang="en-GB" sz="3200" dirty="0"/>
              <a:t>Family and Friends Test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F3EC3875-F72B-4FB7-B8E8-8AF53A76D87D}"/>
              </a:ext>
            </a:extLst>
          </p:cNvPr>
          <p:cNvSpPr txBox="1">
            <a:spLocks/>
          </p:cNvSpPr>
          <p:nvPr/>
        </p:nvSpPr>
        <p:spPr>
          <a:xfrm>
            <a:off x="4424273" y="2132856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Highlight</a:t>
            </a:r>
          </a:p>
          <a:p>
            <a:r>
              <a:rPr lang="en-GB" dirty="0"/>
              <a:t>Chant/Rap</a:t>
            </a:r>
          </a:p>
          <a:p>
            <a:r>
              <a:rPr lang="en-GB" dirty="0"/>
              <a:t>Exam Questions and Mark Scheme</a:t>
            </a:r>
          </a:p>
          <a:p>
            <a:r>
              <a:rPr lang="en-GB" dirty="0"/>
              <a:t>Write your own Q’s</a:t>
            </a:r>
          </a:p>
          <a:p>
            <a:r>
              <a:rPr lang="en-GB" dirty="0"/>
              <a:t>Mnemonics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216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FE633C0-46DD-4037-BEC6-5DF704524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-14496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a one hour memorising session: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77CC973-44E9-4D33-ADD9-EAF047B4F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53331"/>
            <a:ext cx="8640960" cy="4351338"/>
          </a:xfrm>
        </p:spPr>
        <p:txBody>
          <a:bodyPr>
            <a:normAutofit/>
          </a:bodyPr>
          <a:lstStyle/>
          <a:p>
            <a:r>
              <a:rPr lang="en-GB" sz="2800" dirty="0"/>
              <a:t>10 minutes later revise the topic for 10 minutes</a:t>
            </a:r>
          </a:p>
          <a:p>
            <a:r>
              <a:rPr lang="en-GB" sz="2800" dirty="0"/>
              <a:t>1 day later revise the topic for 5 minutes</a:t>
            </a:r>
          </a:p>
          <a:p>
            <a:r>
              <a:rPr lang="en-GB" sz="2800" dirty="0"/>
              <a:t>1 week later revise the topic for 2-5 minutes</a:t>
            </a:r>
          </a:p>
          <a:p>
            <a:r>
              <a:rPr lang="en-GB" sz="2800" dirty="0"/>
              <a:t>1 month later revise the topic for 2-5 minutes</a:t>
            </a:r>
          </a:p>
          <a:p>
            <a:r>
              <a:rPr lang="en-GB" sz="2800" dirty="0"/>
              <a:t>Before exams revise the topic as required.</a:t>
            </a:r>
          </a:p>
          <a:p>
            <a:r>
              <a:rPr lang="en-GB" sz="2800" b="1" dirty="0"/>
              <a:t>Each time knowledge is reinforced; it enters deeper into the long-term memory and becomes more stable.</a:t>
            </a:r>
            <a:endParaRPr lang="en-GB" sz="28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740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9F0A1F7-1EFC-4667-845D-80AA2051B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15540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organised/Make a timetable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46D9950-83E3-4159-9744-2E76F3F0C2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700808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800" dirty="0"/>
              <a:t>Know your topics and subtopics.</a:t>
            </a:r>
          </a:p>
          <a:p>
            <a:r>
              <a:rPr lang="en-GB" sz="2800" dirty="0"/>
              <a:t>Plan when you are going to study.</a:t>
            </a:r>
          </a:p>
          <a:p>
            <a:r>
              <a:rPr lang="en-GB" sz="2800" dirty="0"/>
              <a:t>Use short bursts.</a:t>
            </a:r>
          </a:p>
          <a:p>
            <a:r>
              <a:rPr lang="en-GB" sz="2800" dirty="0"/>
              <a:t>Timetable in exercise.</a:t>
            </a:r>
          </a:p>
          <a:p>
            <a:pPr marL="457200" lvl="1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Sit at a desk – somewhere designed for study</a:t>
            </a:r>
          </a:p>
          <a:p>
            <a:pPr marL="457200" lvl="1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GB" dirty="0"/>
              <a:t>Make task specific &amp; realistic</a:t>
            </a:r>
            <a:endParaRPr lang="en-GB" dirty="0">
              <a:cs typeface="Calibri"/>
            </a:endParaRPr>
          </a:p>
          <a:p>
            <a:pPr marL="0" lvl="1" indent="0">
              <a:spcBef>
                <a:spcPts val="1000"/>
              </a:spcBef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9161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4558</TotalTime>
  <Words>1085</Words>
  <Application>Microsoft Office PowerPoint</Application>
  <PresentationFormat>On-screen Show (4:3)</PresentationFormat>
  <Paragraphs>195</Paragraphs>
  <Slides>44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Amazon Ember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GCSE exams are different this year</vt:lpstr>
      <vt:lpstr>PowerPoint Presentation</vt:lpstr>
      <vt:lpstr>Key Dates</vt:lpstr>
      <vt:lpstr>PowerPoint Presentation</vt:lpstr>
      <vt:lpstr>Revision - The Statistics</vt:lpstr>
      <vt:lpstr>Revision Activities</vt:lpstr>
      <vt:lpstr>After a one hour memorising session:</vt:lpstr>
      <vt:lpstr>Be organised/Make a timetable</vt:lpstr>
      <vt:lpstr>PowerPoint Presentation</vt:lpstr>
      <vt:lpstr>PowerPoint Presentation</vt:lpstr>
      <vt:lpstr>Core Subject Information</vt:lpstr>
      <vt:lpstr>GCSE English Language</vt:lpstr>
      <vt:lpstr>The Exam Papers</vt:lpstr>
      <vt:lpstr>Range of texts</vt:lpstr>
      <vt:lpstr>PowerPoint Presentation</vt:lpstr>
      <vt:lpstr>Range of question types</vt:lpstr>
      <vt:lpstr>PowerPoint Presentation</vt:lpstr>
      <vt:lpstr>PowerPoint Presentation</vt:lpstr>
      <vt:lpstr>Editing tasks</vt:lpstr>
      <vt:lpstr>PowerPoint Presentation</vt:lpstr>
      <vt:lpstr>Writing tasks</vt:lpstr>
      <vt:lpstr>Writing tasks - issues</vt:lpstr>
      <vt:lpstr>How can parents help?</vt:lpstr>
      <vt:lpstr>Revision</vt:lpstr>
      <vt:lpstr>PowerPoint Presentation</vt:lpstr>
      <vt:lpstr>PowerPoint Presentation</vt:lpstr>
      <vt:lpstr>Mathematics</vt:lpstr>
      <vt:lpstr>Entries</vt:lpstr>
      <vt:lpstr>Exam Dates</vt:lpstr>
      <vt:lpstr>Resources</vt:lpstr>
      <vt:lpstr>Resources</vt:lpstr>
      <vt:lpstr>After school revision</vt:lpstr>
      <vt:lpstr>Mock paper</vt:lpstr>
      <vt:lpstr>PowerPoint Presentation</vt:lpstr>
      <vt:lpstr>Qualifications in Science</vt:lpstr>
      <vt:lpstr>Tier of entry </vt:lpstr>
      <vt:lpstr>How can I support my child best?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Flintshire 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Staff Training Days</dc:title>
  <dc:creator>x</dc:creator>
  <cp:lastModifiedBy>Julie Parry</cp:lastModifiedBy>
  <cp:revision>120</cp:revision>
  <cp:lastPrinted>2019-09-03T11:26:38Z</cp:lastPrinted>
  <dcterms:created xsi:type="dcterms:W3CDTF">2015-08-27T13:57:30Z</dcterms:created>
  <dcterms:modified xsi:type="dcterms:W3CDTF">2021-09-30T08:39:49Z</dcterms:modified>
</cp:coreProperties>
</file>